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73" r:id="rId2"/>
  </p:sldIdLst>
  <p:sldSz cx="6858000" cy="9906000" type="A4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分市市民活動・消費生活センター ライフパル" initials="大分市市民活動・消費生活センター" lastIdx="2" clrIdx="0">
    <p:extLst>
      <p:ext uri="{19B8F6BF-5375-455C-9EA6-DF929625EA0E}">
        <p15:presenceInfo xmlns:p15="http://schemas.microsoft.com/office/powerpoint/2012/main" userId="83823aec035f33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8FF"/>
    <a:srgbClr val="0000FF"/>
    <a:srgbClr val="FEE8FA"/>
    <a:srgbClr val="FDC3F3"/>
    <a:srgbClr val="FF00FF"/>
    <a:srgbClr val="FF9400"/>
    <a:srgbClr val="404040"/>
    <a:srgbClr val="434342"/>
    <a:srgbClr val="85B5AE"/>
    <a:srgbClr val="5A9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764" autoAdjust="0"/>
  </p:normalViewPr>
  <p:slideViewPr>
    <p:cSldViewPr snapToGrid="0">
      <p:cViewPr varScale="1">
        <p:scale>
          <a:sx n="66" d="100"/>
          <a:sy n="66" d="100"/>
        </p:scale>
        <p:origin x="2700" y="4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4" y="12"/>
            <a:ext cx="2919412" cy="495298"/>
          </a:xfrm>
          <a:prstGeom prst="rect">
            <a:avLst/>
          </a:prstGeom>
        </p:spPr>
        <p:txBody>
          <a:bodyPr vert="horz" lIns="91170" tIns="45590" rIns="91170" bIns="45590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76" y="12"/>
            <a:ext cx="2919410" cy="495298"/>
          </a:xfrm>
          <a:prstGeom prst="rect">
            <a:avLst/>
          </a:prstGeom>
        </p:spPr>
        <p:txBody>
          <a:bodyPr vert="horz" lIns="91170" tIns="45590" rIns="91170" bIns="45590" rtlCol="0"/>
          <a:lstStyle>
            <a:lvl1pPr algn="r">
              <a:defRPr sz="1100"/>
            </a:lvl1pPr>
          </a:lstStyle>
          <a:p>
            <a:fld id="{67AE8FFD-3BB8-4BAF-9F4A-04193373CBD8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5075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0" tIns="45590" rIns="91170" bIns="4559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7" y="4749811"/>
            <a:ext cx="5389565" cy="3886200"/>
          </a:xfrm>
          <a:prstGeom prst="rect">
            <a:avLst/>
          </a:prstGeom>
        </p:spPr>
        <p:txBody>
          <a:bodyPr vert="horz" lIns="91170" tIns="45590" rIns="91170" bIns="4559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4" y="9374198"/>
            <a:ext cx="2919412" cy="495298"/>
          </a:xfrm>
          <a:prstGeom prst="rect">
            <a:avLst/>
          </a:prstGeom>
        </p:spPr>
        <p:txBody>
          <a:bodyPr vert="horz" lIns="91170" tIns="45590" rIns="91170" bIns="45590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76" y="9374198"/>
            <a:ext cx="2919410" cy="495298"/>
          </a:xfrm>
          <a:prstGeom prst="rect">
            <a:avLst/>
          </a:prstGeom>
        </p:spPr>
        <p:txBody>
          <a:bodyPr vert="horz" lIns="91170" tIns="45590" rIns="91170" bIns="45590" rtlCol="0" anchor="b"/>
          <a:lstStyle>
            <a:lvl1pPr algn="r">
              <a:defRPr sz="1100"/>
            </a:lvl1pPr>
          </a:lstStyle>
          <a:p>
            <a:fld id="{250BC8D5-9FB9-485B-AB72-4B8811A106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0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86-36C5-492C-8859-CA363368A21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58E4-A4AA-4C05-B236-7A5E608AE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22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86-36C5-492C-8859-CA363368A21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58E4-A4AA-4C05-B236-7A5E608AE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98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86-36C5-492C-8859-CA363368A21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58E4-A4AA-4C05-B236-7A5E608AE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29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86-36C5-492C-8859-CA363368A21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58E4-A4AA-4C05-B236-7A5E608AE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19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86-36C5-492C-8859-CA363368A21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58E4-A4AA-4C05-B236-7A5E608AE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48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86-36C5-492C-8859-CA363368A21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58E4-A4AA-4C05-B236-7A5E608AE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80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86-36C5-492C-8859-CA363368A21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58E4-A4AA-4C05-B236-7A5E608AE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9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86-36C5-492C-8859-CA363368A21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58E4-A4AA-4C05-B236-7A5E608AE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5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86-36C5-492C-8859-CA363368A21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58E4-A4AA-4C05-B236-7A5E608AE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93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86-36C5-492C-8859-CA363368A21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58E4-A4AA-4C05-B236-7A5E608AE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32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86-36C5-492C-8859-CA363368A21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58E4-A4AA-4C05-B236-7A5E608AE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11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FE86-36C5-492C-8859-CA363368A21D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858E4-A4AA-4C05-B236-7A5E608AE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68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382215" y="790137"/>
            <a:ext cx="6264299" cy="1476807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C2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4E99E3C-891A-430E-DC1D-3A7D6D35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" y="69553"/>
            <a:ext cx="4358695" cy="698967"/>
          </a:xfrm>
        </p:spPr>
        <p:txBody>
          <a:bodyPr>
            <a:normAutofit fontScale="90000"/>
          </a:bodyPr>
          <a:lstStyle/>
          <a:p>
            <a:br>
              <a:rPr kumimoji="1" lang="en-US" altLang="ja-JP" sz="13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3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3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kumimoji="1" lang="en-US" altLang="ja-JP" sz="13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13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</a:t>
            </a:r>
            <a:br>
              <a:rPr kumimoji="1" lang="en-US" altLang="ja-JP" sz="13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3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ライフパル </a:t>
            </a:r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回市民活動・</a:t>
            </a:r>
            <a:r>
              <a:rPr kumimoji="1" lang="en-US" altLang="ja-JP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NPO</a:t>
            </a:r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サポート講座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3E136AD-C431-ED76-36C2-90C16969B5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9" t="32912" r="37927" b="10358"/>
          <a:stretch/>
        </p:blipFill>
        <p:spPr>
          <a:xfrm>
            <a:off x="4486472" y="3514869"/>
            <a:ext cx="1717240" cy="1765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F0B46D65-B28A-FED2-2945-E409CF0A0453}"/>
              </a:ext>
            </a:extLst>
          </p:cNvPr>
          <p:cNvSpPr txBox="1">
            <a:spLocks/>
          </p:cNvSpPr>
          <p:nvPr/>
        </p:nvSpPr>
        <p:spPr>
          <a:xfrm>
            <a:off x="591565" y="805081"/>
            <a:ext cx="6099163" cy="775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ＡＩを味方に！　「</a:t>
            </a:r>
            <a:r>
              <a:rPr lang="en-US" altLang="ja-JP" sz="35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ChatGPT</a:t>
            </a:r>
            <a:r>
              <a:rPr lang="ja-JP" altLang="en-US" sz="3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」で</a:t>
            </a:r>
            <a:r>
              <a:rPr lang="ja-JP" altLang="en-US" sz="6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61A4ECDF-96C3-033D-DF43-96F55E5BAC2C}"/>
              </a:ext>
            </a:extLst>
          </p:cNvPr>
          <p:cNvSpPr txBox="1">
            <a:spLocks/>
          </p:cNvSpPr>
          <p:nvPr/>
        </p:nvSpPr>
        <p:spPr>
          <a:xfrm>
            <a:off x="353152" y="3947849"/>
            <a:ext cx="3885360" cy="156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91E6D5D-AB85-FDAC-5514-34921E25E440}"/>
              </a:ext>
            </a:extLst>
          </p:cNvPr>
          <p:cNvSpPr txBox="1"/>
          <p:nvPr/>
        </p:nvSpPr>
        <p:spPr>
          <a:xfrm>
            <a:off x="357303" y="3505067"/>
            <a:ext cx="366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講師　　今長　学　氏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6C004C6A-07EF-F942-E906-31369CA2B35D}"/>
              </a:ext>
            </a:extLst>
          </p:cNvPr>
          <p:cNvSpPr txBox="1">
            <a:spLocks/>
          </p:cNvSpPr>
          <p:nvPr/>
        </p:nvSpPr>
        <p:spPr>
          <a:xfrm>
            <a:off x="353152" y="4550174"/>
            <a:ext cx="3885360" cy="156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6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4957789-D17A-54DF-C22A-156F79B367CE}"/>
              </a:ext>
            </a:extLst>
          </p:cNvPr>
          <p:cNvSpPr/>
          <p:nvPr/>
        </p:nvSpPr>
        <p:spPr>
          <a:xfrm>
            <a:off x="159026" y="5217899"/>
            <a:ext cx="6487488" cy="3330966"/>
          </a:xfrm>
          <a:prstGeom prst="roundRect">
            <a:avLst/>
          </a:prstGeom>
          <a:solidFill>
            <a:srgbClr val="A7E8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 日　時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：令和</a:t>
            </a:r>
            <a:r>
              <a:rPr kumimoji="1" lang="en-US" altLang="ja-JP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kumimoji="1" lang="en-US" altLang="ja-JP" sz="28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sz="28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</a:t>
            </a:r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r>
              <a:rPr kumimoji="1" lang="ja-JP" altLang="en-US" sz="2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（金）</a:t>
            </a:r>
            <a:r>
              <a:rPr kumimoji="1" lang="en-US" altLang="ja-JP" sz="2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18:00</a:t>
            </a:r>
            <a:r>
              <a:rPr kumimoji="1" lang="ja-JP" altLang="en-US" sz="2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∼</a:t>
            </a:r>
            <a:r>
              <a:rPr kumimoji="1" lang="en-US" altLang="ja-JP" sz="2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20:00</a:t>
            </a:r>
          </a:p>
          <a:p>
            <a:endParaRPr kumimoji="1" lang="en-US" altLang="ja-JP" sz="8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 場  所</a:t>
            </a:r>
            <a:r>
              <a:rPr kumimoji="1" lang="ja-JP" altLang="en-US" sz="1400" b="1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：ライフパル　</a:t>
            </a:r>
            <a:r>
              <a:rPr kumimoji="1" lang="en-US" altLang="ja-JP" sz="1400" b="1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階フリースペース</a:t>
            </a:r>
            <a:endParaRPr kumimoji="1" lang="en-US" altLang="ja-JP" sz="14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 対象者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：市民活動・ＮＰＯ活動に取り組んでいる方</a:t>
            </a:r>
            <a:endParaRPr kumimoji="1" lang="en-US" altLang="ja-JP" sz="1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 定　員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：会場参加（</a:t>
            </a:r>
            <a:r>
              <a:rPr kumimoji="1" lang="en-US" altLang="ja-JP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名）　</a:t>
            </a:r>
            <a:r>
              <a:rPr kumimoji="1" lang="en-US" altLang="ja-JP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 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定員に達した場合は抽選</a:t>
            </a:r>
            <a:endParaRPr kumimoji="1" lang="en-US" altLang="ja-JP" sz="1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    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オンライン参加（定員なし）</a:t>
            </a:r>
            <a:endParaRPr kumimoji="1" lang="en-US" altLang="ja-JP" sz="1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</a:t>
            </a: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 準備物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：筆記用具</a:t>
            </a:r>
            <a:endParaRPr kumimoji="1" lang="en-US" altLang="ja-JP" sz="1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 参加費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：無料</a:t>
            </a:r>
            <a:endParaRPr kumimoji="1" lang="en-US" altLang="ja-JP" sz="1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 申込期限：令和</a:t>
            </a:r>
            <a:r>
              <a:rPr kumimoji="1" lang="en-US" altLang="ja-JP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</a:t>
            </a:r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kumimoji="1" lang="en-US" altLang="ja-JP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日（金）まで</a:t>
            </a:r>
            <a:endParaRPr kumimoji="1" lang="en-US" altLang="ja-JP" sz="14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 申込方法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：申込書に必要事項を記入のうえ、</a:t>
            </a:r>
            <a:r>
              <a:rPr kumimoji="1" lang="en-US" altLang="ja-JP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FAX</a:t>
            </a:r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・郵送またはメールで</a:t>
            </a:r>
            <a:endParaRPr kumimoji="1" lang="en-US" altLang="ja-JP" sz="1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      　  </a:t>
            </a:r>
            <a:r>
              <a:rPr kumimoji="1" lang="en-US" altLang="ja-JP" sz="14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 </a:t>
            </a:r>
            <a:r>
              <a:rPr kumimoji="1" lang="ja-JP" altLang="en-US" sz="14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オンライン参加の方は、必ず</a:t>
            </a:r>
            <a:r>
              <a:rPr kumimoji="1" lang="en-US" altLang="ja-JP" sz="14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E-mail</a:t>
            </a:r>
            <a:r>
              <a:rPr kumimoji="1" lang="ja-JP" altLang="en-US" sz="1400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アドレスを記入</a:t>
            </a:r>
            <a:endParaRPr kumimoji="1" lang="en-US" altLang="ja-JP" sz="1400" dirty="0">
              <a:solidFill>
                <a:srgbClr val="C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ja-JP" altLang="en-US" sz="15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D89DF1C-4C03-2956-11FF-AA0D4CF539CB}"/>
              </a:ext>
            </a:extLst>
          </p:cNvPr>
          <p:cNvSpPr/>
          <p:nvPr/>
        </p:nvSpPr>
        <p:spPr>
          <a:xfrm>
            <a:off x="364761" y="2453227"/>
            <a:ext cx="3096303" cy="9879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en-US" altLang="ja-JP" sz="1600" b="1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ChatGPT</a:t>
            </a:r>
            <a:r>
              <a:rPr kumimoji="1"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基本</a:t>
            </a:r>
            <a:r>
              <a:rPr kumimoji="1"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機能と仕組</a:t>
            </a:r>
            <a:r>
              <a:rPr kumimoji="1" lang="ja-JP" altLang="en-US" sz="16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97F2ED3-019A-EB7D-9B3F-C18EEC53FE94}"/>
              </a:ext>
            </a:extLst>
          </p:cNvPr>
          <p:cNvSpPr/>
          <p:nvPr/>
        </p:nvSpPr>
        <p:spPr>
          <a:xfrm>
            <a:off x="7848100" y="5968982"/>
            <a:ext cx="91440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82F9C98E-E04A-9D21-EE22-83C1711E2977}"/>
              </a:ext>
            </a:extLst>
          </p:cNvPr>
          <p:cNvSpPr/>
          <p:nvPr/>
        </p:nvSpPr>
        <p:spPr>
          <a:xfrm>
            <a:off x="11073606" y="3898136"/>
            <a:ext cx="959076" cy="661366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EBB7310-1E0B-F2FD-B6DE-9B08C2E96F9B}"/>
              </a:ext>
            </a:extLst>
          </p:cNvPr>
          <p:cNvSpPr/>
          <p:nvPr/>
        </p:nvSpPr>
        <p:spPr>
          <a:xfrm>
            <a:off x="3668867" y="2414580"/>
            <a:ext cx="3038009" cy="1001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事務作業を</a:t>
            </a:r>
            <a:r>
              <a:rPr kumimoji="1"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AI</a:t>
            </a:r>
            <a:r>
              <a: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に任せる方法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3855693-A6B0-CE4C-1EB6-0CDC8D575FD9}"/>
              </a:ext>
            </a:extLst>
          </p:cNvPr>
          <p:cNvSpPr txBox="1"/>
          <p:nvPr/>
        </p:nvSpPr>
        <p:spPr>
          <a:xfrm>
            <a:off x="1285290" y="2416666"/>
            <a:ext cx="119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2060"/>
                </a:solidFill>
              </a:rPr>
              <a:t>Point</a:t>
            </a:r>
            <a:r>
              <a:rPr kumimoji="1" lang="ja-JP" altLang="en-US" sz="2400" b="1" dirty="0">
                <a:solidFill>
                  <a:srgbClr val="002060"/>
                </a:solidFill>
              </a:rPr>
              <a:t> </a:t>
            </a:r>
            <a:r>
              <a:rPr kumimoji="1" lang="en-US" altLang="ja-JP" sz="2400" b="1" dirty="0">
                <a:solidFill>
                  <a:srgbClr val="002060"/>
                </a:solidFill>
              </a:rPr>
              <a:t>1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F23328-23F2-1A57-A255-7FF42C855188}"/>
              </a:ext>
            </a:extLst>
          </p:cNvPr>
          <p:cNvSpPr txBox="1"/>
          <p:nvPr/>
        </p:nvSpPr>
        <p:spPr>
          <a:xfrm>
            <a:off x="1149038" y="3922356"/>
            <a:ext cx="3842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2"/>
                </a:solidFill>
              </a:rPr>
              <a:t>～講師紹介～</a:t>
            </a:r>
            <a:endParaRPr kumimoji="1" lang="en-US" altLang="ja-JP" sz="1200" b="1" dirty="0">
              <a:solidFill>
                <a:schemeClr val="tx2"/>
              </a:solidFill>
            </a:endParaRPr>
          </a:p>
          <a:p>
            <a:r>
              <a:rPr kumimoji="1" lang="ja-JP" altLang="en-US" sz="1200" dirty="0">
                <a:solidFill>
                  <a:schemeClr val="tx2"/>
                </a:solidFill>
              </a:rPr>
              <a:t>・マーケティングコンサルティング</a:t>
            </a:r>
            <a:endParaRPr kumimoji="1" lang="en-US" altLang="ja-JP" sz="1200" dirty="0">
              <a:solidFill>
                <a:schemeClr val="tx2"/>
              </a:solidFill>
            </a:endParaRPr>
          </a:p>
          <a:p>
            <a:r>
              <a:rPr kumimoji="1" lang="ja-JP" altLang="en-US" sz="1200" dirty="0">
                <a:solidFill>
                  <a:schemeClr val="tx2"/>
                </a:solidFill>
              </a:rPr>
              <a:t>・大分県中小企業アドバイザー</a:t>
            </a:r>
            <a:endParaRPr kumimoji="1" lang="en-US" altLang="ja-JP" sz="1200" dirty="0">
              <a:solidFill>
                <a:schemeClr val="tx2"/>
              </a:solidFill>
            </a:endParaRPr>
          </a:p>
          <a:p>
            <a:r>
              <a:rPr kumimoji="1" lang="ja-JP" altLang="en-US" sz="1200" dirty="0">
                <a:solidFill>
                  <a:schemeClr val="tx2"/>
                </a:solidFill>
              </a:rPr>
              <a:t>・大分商工会中小企業アドバイザー</a:t>
            </a:r>
            <a:endParaRPr kumimoji="1" lang="en-US" altLang="ja-JP" sz="1200" dirty="0">
              <a:solidFill>
                <a:schemeClr val="tx2"/>
              </a:solidFill>
            </a:endParaRPr>
          </a:p>
          <a:p>
            <a:r>
              <a:rPr kumimoji="1" lang="ja-JP" altLang="en-US" sz="1200" dirty="0">
                <a:solidFill>
                  <a:schemeClr val="tx2"/>
                </a:solidFill>
              </a:rPr>
              <a:t>・大分県デザイン協会会長</a:t>
            </a:r>
            <a:endParaRPr kumimoji="1" lang="en-US" altLang="ja-JP" sz="1200" dirty="0">
              <a:solidFill>
                <a:schemeClr val="tx2"/>
              </a:solidFill>
            </a:endParaRPr>
          </a:p>
          <a:p>
            <a:r>
              <a:rPr kumimoji="1" lang="ja-JP" altLang="en-US" sz="1200" dirty="0">
                <a:solidFill>
                  <a:schemeClr val="tx2"/>
                </a:solidFill>
              </a:rPr>
              <a:t>・上級</a:t>
            </a:r>
            <a:r>
              <a:rPr kumimoji="1" lang="en-US" altLang="ja-JP" sz="1200" dirty="0">
                <a:solidFill>
                  <a:schemeClr val="tx2"/>
                </a:solidFill>
              </a:rPr>
              <a:t>SNS</a:t>
            </a:r>
            <a:r>
              <a:rPr kumimoji="1" lang="ja-JP" altLang="en-US" sz="1200" dirty="0">
                <a:solidFill>
                  <a:schemeClr val="tx2"/>
                </a:solidFill>
              </a:rPr>
              <a:t>マネージャー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03769F-3FD8-FAD5-CCE9-FF0148C33FB0}"/>
              </a:ext>
            </a:extLst>
          </p:cNvPr>
          <p:cNvSpPr txBox="1"/>
          <p:nvPr/>
        </p:nvSpPr>
        <p:spPr>
          <a:xfrm>
            <a:off x="4446586" y="2370441"/>
            <a:ext cx="119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2060"/>
                </a:solidFill>
              </a:rPr>
              <a:t>Point 2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9BAD3F07-9C61-849E-12D3-7E7B6C26FE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232" y1="22073" x2="52189" y2="35755"/>
                        <a14:foregroundMark x1="52966" y1="35543" x2="73164" y2="32440"/>
                        <a14:foregroundMark x1="49294" y1="41678" x2="52189" y2="37588"/>
                        <a14:foregroundMark x1="52189" y1="42948" x2="51695" y2="49788"/>
                        <a14:foregroundMark x1="48305" y1="53173" x2="52754" y2="60931"/>
                        <a14:foregroundMark x1="56285" y1="59450" x2="58686" y2="57969"/>
                        <a14:foregroundMark x1="54237" y1="56488" x2="55579" y2="58533"/>
                        <a14:foregroundMark x1="44280" y1="61848" x2="48164" y2="64457"/>
                        <a14:foregroundMark x1="58121" y1="36671" x2="59463" y2="35966"/>
                        <a14:foregroundMark x1="42585" y1="61989" x2="45198" y2="64951"/>
                        <a14:foregroundMark x1="52966" y1="77362" x2="55367" y2="74260"/>
                        <a14:foregroundMark x1="55579" y1="75317" x2="55579" y2="78843"/>
                        <a14:foregroundMark x1="47811" y1="44640" x2="52613" y2="44852"/>
                        <a14:foregroundMark x1="46822" y1="76234" x2="49082" y2="75176"/>
                        <a14:foregroundMark x1="47952" y1="76657" x2="46822" y2="78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62" y="8392482"/>
            <a:ext cx="1686202" cy="1513518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7F2E9DB-406D-1DA5-211A-0A0DA3586665}"/>
              </a:ext>
            </a:extLst>
          </p:cNvPr>
          <p:cNvSpPr txBox="1"/>
          <p:nvPr/>
        </p:nvSpPr>
        <p:spPr>
          <a:xfrm>
            <a:off x="1149038" y="8595947"/>
            <a:ext cx="66990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お問い合わせ</a:t>
            </a:r>
            <a:r>
              <a:rPr kumimoji="1" lang="ja-JP" altLang="en-US" sz="1600" dirty="0"/>
              <a:t>：</a:t>
            </a:r>
            <a:r>
              <a:rPr kumimoji="1" lang="ja-JP" altLang="en-US" sz="1400" dirty="0"/>
              <a:t>大分市市民活動・消費生活センター（ライフパル）</a:t>
            </a:r>
            <a:endParaRPr kumimoji="1" lang="en-US" altLang="ja-JP" sz="1400" dirty="0"/>
          </a:p>
          <a:p>
            <a:r>
              <a:rPr kumimoji="1" lang="ja-JP" altLang="en-US" sz="1400" dirty="0"/>
              <a:t>                                大分市府内町</a:t>
            </a:r>
            <a:r>
              <a:rPr kumimoji="1" lang="en-US" altLang="ja-JP" sz="1400" dirty="0"/>
              <a:t>3</a:t>
            </a:r>
            <a:r>
              <a:rPr kumimoji="1" lang="ja-JP" altLang="en-US" sz="1400" dirty="0"/>
              <a:t>丁目</a:t>
            </a:r>
            <a:r>
              <a:rPr kumimoji="1" lang="en-US" altLang="ja-JP" sz="1400" dirty="0"/>
              <a:t>7</a:t>
            </a:r>
            <a:r>
              <a:rPr kumimoji="1" lang="ja-JP" altLang="en-US" sz="1400" dirty="0"/>
              <a:t>番</a:t>
            </a:r>
            <a:r>
              <a:rPr kumimoji="1" lang="en-US" altLang="ja-JP" sz="1400" dirty="0"/>
              <a:t>39</a:t>
            </a:r>
            <a:r>
              <a:rPr kumimoji="1" lang="ja-JP" altLang="en-US" sz="1400" dirty="0"/>
              <a:t>号</a:t>
            </a:r>
            <a:endParaRPr kumimoji="1" lang="en-US" altLang="ja-JP" sz="1400" dirty="0"/>
          </a:p>
          <a:p>
            <a:r>
              <a:rPr kumimoji="1" lang="ja-JP" altLang="en-US" sz="1400" dirty="0"/>
              <a:t>　　　　　　　 </a:t>
            </a:r>
            <a:r>
              <a:rPr kumimoji="1" lang="en-US" altLang="ja-JP" sz="1400" dirty="0"/>
              <a:t>Tel : 097-573-3770</a:t>
            </a:r>
            <a:r>
              <a:rPr kumimoji="1" lang="ja-JP" altLang="en-US" sz="1400" dirty="0"/>
              <a:t>　</a:t>
            </a:r>
            <a:r>
              <a:rPr kumimoji="1" lang="en-US" altLang="ja-JP" sz="1400" dirty="0"/>
              <a:t>Fax : 097-537-7271</a:t>
            </a:r>
          </a:p>
          <a:p>
            <a:r>
              <a:rPr kumimoji="1" lang="en-US" altLang="ja-JP" sz="1400" dirty="0"/>
              <a:t>                                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E-Mail : siminsyohi@city.oita.iota.jp</a:t>
            </a:r>
          </a:p>
          <a:p>
            <a:r>
              <a:rPr kumimoji="1" lang="ja-JP" altLang="en-US" sz="1400" dirty="0"/>
              <a:t>　　　　　　　  </a:t>
            </a:r>
            <a:r>
              <a:rPr kumimoji="1" lang="en-US" altLang="ja-JP" sz="1400" dirty="0"/>
              <a:t>HP : https//www.support-oita.jp </a:t>
            </a:r>
          </a:p>
          <a:p>
            <a:r>
              <a:rPr kumimoji="1" lang="ja-JP" altLang="en-US" sz="1400" dirty="0"/>
              <a:t>　　　　　　　</a:t>
            </a:r>
            <a:endParaRPr kumimoji="1" lang="en-US" altLang="ja-JP" sz="1400" dirty="0"/>
          </a:p>
          <a:p>
            <a:endParaRPr kumimoji="1" lang="ja-JP" altLang="en-US" dirty="0"/>
          </a:p>
        </p:txBody>
      </p:sp>
      <p:pic>
        <p:nvPicPr>
          <p:cNvPr id="19" name="図 18"/>
          <p:cNvPicPr/>
          <p:nvPr/>
        </p:nvPicPr>
        <p:blipFill rotWithShape="1">
          <a:blip r:embed="rId5"/>
          <a:srcRect l="32527" t="33378" r="36116" b="17132"/>
          <a:stretch/>
        </p:blipFill>
        <p:spPr bwMode="auto">
          <a:xfrm>
            <a:off x="5457186" y="6662764"/>
            <a:ext cx="917856" cy="879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78830" y="1557541"/>
            <a:ext cx="556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市民活動の仕事がぐっとラクに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013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rgbClr val="C20024"/>
          </a:solidFill>
        </a:ln>
      </a:spPr>
      <a:bodyPr rtlCol="0" anchor="ctr"/>
      <a:lstStyle>
        <a:defPPr algn="ctr">
          <a:defRPr sz="15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10846</TotalTime>
  <Words>254</Words>
  <Application>Microsoft Office PowerPoint</Application>
  <PresentationFormat>A4 210 x 297 mm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UDPゴシック</vt:lpstr>
      <vt:lpstr>BIZ UDゴシック</vt:lpstr>
      <vt:lpstr>HGPｺﾞｼｯｸE</vt:lpstr>
      <vt:lpstr>HGP創英角ｺﾞｼｯｸUB</vt:lpstr>
      <vt:lpstr>HG丸ｺﾞｼｯｸM-PRO</vt:lpstr>
      <vt:lpstr>游ゴシック</vt:lpstr>
      <vt:lpstr>Arial</vt:lpstr>
      <vt:lpstr>Calibri</vt:lpstr>
      <vt:lpstr>Calibri Light</vt:lpstr>
      <vt:lpstr>Office テーマ</vt:lpstr>
      <vt:lpstr> 　令和7年度 　　ライフパル 第５回市民活動・NPOサポート講座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大分市市民活動・消費生活センター ライフパル</dc:creator>
  <cp:lastModifiedBy>ライフパル 大分市市民活動・消費生活センター</cp:lastModifiedBy>
  <cp:revision>1063</cp:revision>
  <cp:lastPrinted>2025-12-11T08:54:18Z</cp:lastPrinted>
  <dcterms:created xsi:type="dcterms:W3CDTF">2020-05-03T06:10:35Z</dcterms:created>
  <dcterms:modified xsi:type="dcterms:W3CDTF">2026-01-07T08:47:30Z</dcterms:modified>
</cp:coreProperties>
</file>